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65" r:id="rId3"/>
    <p:sldId id="257" r:id="rId4"/>
    <p:sldId id="258" r:id="rId5"/>
    <p:sldId id="267" r:id="rId6"/>
    <p:sldId id="259" r:id="rId7"/>
    <p:sldId id="260" r:id="rId8"/>
    <p:sldId id="261" r:id="rId9"/>
    <p:sldId id="262" r:id="rId10"/>
    <p:sldId id="264" r:id="rId11"/>
    <p:sldId id="273" r:id="rId12"/>
    <p:sldId id="272" r:id="rId13"/>
    <p:sldId id="269" r:id="rId14"/>
    <p:sldId id="270" r:id="rId15"/>
    <p:sldId id="271" r:id="rId16"/>
    <p:sldId id="275" r:id="rId17"/>
    <p:sldId id="274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0A9DE0-CA0A-F65D-5C1E-A85A821CA454}" name="Nick Solberg" initials="NS" userId="S::NSolberg@cityofisanti.us::46e89490-2447-468f-a197-bf9cd98157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4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0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21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3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0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89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8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8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7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9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637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2026 Truth in taxation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December 2,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0CD873-E105-486F-994A-046DA397E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475" y="3227899"/>
            <a:ext cx="6727049" cy="295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97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Keep the city compliant with laws </a:t>
            </a:r>
            <a:br>
              <a:rPr lang="en-US" dirty="0"/>
            </a:br>
            <a:r>
              <a:rPr lang="en-US" dirty="0"/>
              <a:t>and be fiscally responsible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1" y="3187962"/>
            <a:ext cx="2512093" cy="31359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continue to utilize the expert-knowledge base both internal and external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Annual audit performed of financials to comply with laws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628932" y="3447526"/>
            <a:ext cx="2969703" cy="28763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Continuing funding capital funds for future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Working towards lowering tax levy rate while avoiding future tax levy rate spikes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FDF6B0-E94D-496E-8573-6FE3D41CC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9481" y="3275976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601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8723" y="944930"/>
            <a:ext cx="11011147" cy="13788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2025 Tax Rate Comparison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4EB3D1-3A94-4CBA-96DF-87F1D97DB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721" y="3156435"/>
            <a:ext cx="6094612" cy="31268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081658-F988-4A89-A53A-D2A2336EC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768" y="3156435"/>
            <a:ext cx="3081469" cy="320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948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City Tax levy 2026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CA2368F-9A4A-4E93-9161-FD49BD5C63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666064"/>
              </p:ext>
            </p:extLst>
          </p:nvPr>
        </p:nvGraphicFramePr>
        <p:xfrm>
          <a:off x="455357" y="2096606"/>
          <a:ext cx="4981575" cy="250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Worksheet" r:id="rId3" imgW="4981485" imgH="2505024" progId="Excel.Sheet.12">
                  <p:embed/>
                </p:oleObj>
              </mc:Choice>
              <mc:Fallback>
                <p:oleObj name="Worksheet" r:id="rId3" imgW="4981485" imgH="250502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5357" y="2096606"/>
                        <a:ext cx="4981575" cy="2505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BBF6E35-137C-4FA3-B534-6C9572F6AB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8065" y="1858243"/>
            <a:ext cx="4584589" cy="23698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38ABD9-17C6-4E7E-8179-B187A104F0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8065" y="4228051"/>
            <a:ext cx="4584589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09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individual tax impact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2035E6D-F374-413E-A202-2D195B6A43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199016"/>
              </p:ext>
            </p:extLst>
          </p:nvPr>
        </p:nvGraphicFramePr>
        <p:xfrm>
          <a:off x="4107974" y="2122416"/>
          <a:ext cx="3976051" cy="341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Worksheet" r:id="rId3" imgW="3562516" imgH="3057602" progId="Excel.Sheet.12">
                  <p:embed/>
                </p:oleObj>
              </mc:Choice>
              <mc:Fallback>
                <p:oleObj name="Worksheet" r:id="rId3" imgW="3562516" imgH="305760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07974" y="2122416"/>
                        <a:ext cx="3976051" cy="341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7587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General Fund Revenue summary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CB05AC-0AB8-4C94-A31F-E488B14BCF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1" y="3163894"/>
            <a:ext cx="5217719" cy="19030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C5188E-8C94-4AD0-B728-079452C707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8471" y="3163894"/>
            <a:ext cx="5145248" cy="309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731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726817"/>
            <a:ext cx="10993549" cy="682534"/>
          </a:xfrm>
        </p:spPr>
        <p:txBody>
          <a:bodyPr/>
          <a:lstStyle/>
          <a:p>
            <a:pPr algn="ctr"/>
            <a:r>
              <a:rPr lang="en-US" dirty="0"/>
              <a:t>General Fund Expenditure summary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A43DF3-2072-4FAD-B5F7-09CA60022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49" y="2070651"/>
            <a:ext cx="6372047" cy="40605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AC4377B-2FA3-499E-BA80-266C86001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0396" y="3087149"/>
            <a:ext cx="5261847" cy="304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48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01FD0-313E-4F2A-9EB8-120A0A7EA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by Department including </a:t>
            </a:r>
            <a:r>
              <a:rPr lang="en-US" dirty="0" err="1"/>
              <a:t>cip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477738-5236-4CC4-880A-C501FE22C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627" y="1874677"/>
            <a:ext cx="4917218" cy="47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266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Property value is too high?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taxes payable in 2026, your value is already set</a:t>
            </a:r>
          </a:p>
          <a:p>
            <a:r>
              <a:rPr lang="en-US" dirty="0"/>
              <a:t>For taxes payable in 2027:</a:t>
            </a:r>
          </a:p>
          <a:p>
            <a:pPr lvl="1"/>
            <a:r>
              <a:rPr lang="en-US" dirty="0"/>
              <a:t>Contact the Isanti County Assessor’s Office at 763-689-2752, be prepared to schedule an onsite visit at your property</a:t>
            </a:r>
          </a:p>
          <a:p>
            <a:pPr lvl="1"/>
            <a:r>
              <a:rPr lang="en-US" dirty="0"/>
              <a:t>If you still disagree with your property’s value, you may appear before the local Board of Appeal and Equalization in the Spring of 2026</a:t>
            </a:r>
          </a:p>
          <a:p>
            <a:r>
              <a:rPr lang="en-US" dirty="0"/>
              <a:t>Property Tax Programs available from State of Minnesota</a:t>
            </a:r>
          </a:p>
          <a:p>
            <a:pPr lvl="1"/>
            <a:r>
              <a:rPr lang="en-US" dirty="0"/>
              <a:t>https://www.revenue.state.mn.us/property-tax-programs</a:t>
            </a:r>
          </a:p>
        </p:txBody>
      </p:sp>
    </p:spTree>
    <p:extLst>
      <p:ext uri="{BB962C8B-B14F-4D97-AF65-F5344CB8AC3E}">
        <p14:creationId xmlns:p14="http://schemas.microsoft.com/office/powerpoint/2010/main" val="423926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Truth in taxation – purpose of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97896" y="3749023"/>
            <a:ext cx="8160137" cy="222068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Overview of City’s budget development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Provide more detail on the Proposed 2026 Levy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Estimated City property tax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Answer questions</a:t>
            </a:r>
          </a:p>
        </p:txBody>
      </p:sp>
    </p:spTree>
    <p:extLst>
      <p:ext uri="{BB962C8B-B14F-4D97-AF65-F5344CB8AC3E}">
        <p14:creationId xmlns:p14="http://schemas.microsoft.com/office/powerpoint/2010/main" val="87371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Strategies of Long-term focus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0451" y="3292398"/>
            <a:ext cx="8395027" cy="291545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Deliver exceptional public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Foster engaged, informed and involved citizens and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BE Fiscally responsible as a 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Comply with bond requirements – approximately 5.4% of tax levy is used to make bond payments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Become a debt free city</a:t>
            </a:r>
          </a:p>
        </p:txBody>
      </p:sp>
    </p:spTree>
    <p:extLst>
      <p:ext uri="{BB962C8B-B14F-4D97-AF65-F5344CB8AC3E}">
        <p14:creationId xmlns:p14="http://schemas.microsoft.com/office/powerpoint/2010/main" val="3883359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10 year trend of population growth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86C87A-9880-4790-9C49-6AC5C5861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694" y="3249718"/>
            <a:ext cx="5382241" cy="306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71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10 year trend of number of households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C30FB2-A918-4789-81F4-8C130CC0B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0090" y="3258107"/>
            <a:ext cx="4803400" cy="288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934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Proposed use of 2026 taxes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81194" y="3342732"/>
            <a:ext cx="10993546" cy="2630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05463" y="3520299"/>
            <a:ext cx="7345004" cy="2630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Keep the public safe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Keep the public moving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Encourage sustainable recreation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Keep the city compliant with laws and be fiscally responsible</a:t>
            </a:r>
          </a:p>
        </p:txBody>
      </p:sp>
    </p:spTree>
    <p:extLst>
      <p:ext uri="{BB962C8B-B14F-4D97-AF65-F5344CB8AC3E}">
        <p14:creationId xmlns:p14="http://schemas.microsoft.com/office/powerpoint/2010/main" val="1885111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Keep the public safe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81191" y="3158173"/>
            <a:ext cx="5349826" cy="32090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Current Staffing: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10 sworn officers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 support staff – of which one is vacant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 community service officer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 volunteer reserve officers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Building inspection provided by rum river consultants</a:t>
            </a:r>
          </a:p>
        </p:txBody>
      </p:sp>
    </p:spTree>
    <p:extLst>
      <p:ext uri="{BB962C8B-B14F-4D97-AF65-F5344CB8AC3E}">
        <p14:creationId xmlns:p14="http://schemas.microsoft.com/office/powerpoint/2010/main" val="2166229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Keep the public moving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1562" y="3133011"/>
            <a:ext cx="5064599" cy="2192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For 2025 The city maintained: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60 Miles of streets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32 Miles of trails and sidewalks (plow 30 miles)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8 public works employees and 3 seasonal employees</a:t>
            </a:r>
          </a:p>
          <a:p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692866" y="5530533"/>
            <a:ext cx="6023295" cy="6140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2026 budget includes additional equipment for our in-house mechanic to be able to service more city vehicles</a:t>
            </a:r>
          </a:p>
        </p:txBody>
      </p:sp>
    </p:spTree>
    <p:extLst>
      <p:ext uri="{BB962C8B-B14F-4D97-AF65-F5344CB8AC3E}">
        <p14:creationId xmlns:p14="http://schemas.microsoft.com/office/powerpoint/2010/main" val="1516042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Encourage parks and recreation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1" y="3166565"/>
            <a:ext cx="10993546" cy="308323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The city has 4 park shelters along with amphitheater, ballfield, tennis courts, basketball courts, volleyball court, and other facilities available for reservation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City puts on street dances,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splish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splash summer bash, family summer entertainment series, jubilee days parade, and fireworks display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Supported by parks &amp; recreation coordinator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supported by public works employees</a:t>
            </a:r>
          </a:p>
        </p:txBody>
      </p:sp>
    </p:spTree>
    <p:extLst>
      <p:ext uri="{BB962C8B-B14F-4D97-AF65-F5344CB8AC3E}">
        <p14:creationId xmlns:p14="http://schemas.microsoft.com/office/powerpoint/2010/main" val="109450937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2269</TotalTime>
  <Words>431</Words>
  <Application>Microsoft Office PowerPoint</Application>
  <PresentationFormat>Widescreen</PresentationFormat>
  <Paragraphs>60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Gill Sans MT</vt:lpstr>
      <vt:lpstr>Wingdings 2</vt:lpstr>
      <vt:lpstr>Dividend</vt:lpstr>
      <vt:lpstr>Worksheet</vt:lpstr>
      <vt:lpstr>2026 Truth in taxation</vt:lpstr>
      <vt:lpstr>Truth in taxation – purpose of meeting</vt:lpstr>
      <vt:lpstr>Strategies of Long-term focus</vt:lpstr>
      <vt:lpstr>10 year trend of population growth</vt:lpstr>
      <vt:lpstr>10 year trend of number of households</vt:lpstr>
      <vt:lpstr>Proposed use of 2026 taxes</vt:lpstr>
      <vt:lpstr>Keep the public safe</vt:lpstr>
      <vt:lpstr>Keep the public moving</vt:lpstr>
      <vt:lpstr>Encourage parks and recreation</vt:lpstr>
      <vt:lpstr>Keep the city compliant with laws  and be fiscally responsible</vt:lpstr>
      <vt:lpstr>2025 Tax Rate Comparison</vt:lpstr>
      <vt:lpstr>City Tax levy 2026</vt:lpstr>
      <vt:lpstr>individual tax impact</vt:lpstr>
      <vt:lpstr>General Fund Revenue summary</vt:lpstr>
      <vt:lpstr>General Fund Expenditure summary</vt:lpstr>
      <vt:lpstr>Budget by Department including cip</vt:lpstr>
      <vt:lpstr>Property value is too high?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Truth in taxation</dc:title>
  <dc:creator>cnb</dc:creator>
  <cp:lastModifiedBy>Nick Solberg</cp:lastModifiedBy>
  <cp:revision>84</cp:revision>
  <cp:lastPrinted>2024-11-26T20:58:55Z</cp:lastPrinted>
  <dcterms:created xsi:type="dcterms:W3CDTF">2023-09-20T13:23:00Z</dcterms:created>
  <dcterms:modified xsi:type="dcterms:W3CDTF">2025-11-25T14:31:03Z</dcterms:modified>
</cp:coreProperties>
</file>